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4"/>
  </p:notesMasterIdLst>
  <p:sldIdLst>
    <p:sldId id="256" r:id="rId3"/>
  </p:sldIdLst>
  <p:sldSz cx="30275213" cy="4280376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tricia Genius Serra" initials="" lastIdx="2" clrIdx="0"/>
  <p:cmAuthor id="1" name="u187344" initials="u" lastIdx="12" clrIdx="1">
    <p:extLst>
      <p:ext uri="{19B8F6BF-5375-455C-9EA6-DF929625EA0E}">
        <p15:presenceInfo xmlns:p15="http://schemas.microsoft.com/office/powerpoint/2012/main" userId="u18734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C32"/>
    <a:srgbClr val="82C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0" d="100"/>
          <a:sy n="30" d="100"/>
        </p:scale>
        <p:origin x="965" y="-230"/>
      </p:cViewPr>
      <p:guideLst>
        <p:guide orient="horz" pos="13482"/>
        <p:guide pos="9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e2010f59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1fe2010f59f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fe2010f59f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32045" y="6196289"/>
            <a:ext cx="28211175" cy="17081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32019" y="23585343"/>
            <a:ext cx="28211175" cy="6595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032019" y="9205077"/>
            <a:ext cx="28211175" cy="163400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032019" y="26232544"/>
            <a:ext cx="28211175" cy="10825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3784402" y="7005154"/>
            <a:ext cx="22706410" cy="1490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3784402" y="22481891"/>
            <a:ext cx="22706410" cy="10335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2081421" y="2278906"/>
            <a:ext cx="26112371" cy="82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2081421" y="11394522"/>
            <a:ext cx="26112371" cy="2715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476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1pPr>
            <a:lvl2pPr marL="914400" lvl="1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2pPr>
            <a:lvl3pPr marL="1371600" lvl="2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3pPr>
            <a:lvl4pPr marL="1828800" lvl="3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4pPr>
            <a:lvl5pPr marL="2286000" lvl="4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5pPr>
            <a:lvl6pPr marL="2743200" lvl="5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6pPr>
            <a:lvl7pPr marL="3200400" lvl="6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7pPr>
            <a:lvl8pPr marL="3657600" lvl="7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8pPr>
            <a:lvl9pPr marL="4114800" lvl="8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2065651" y="10671223"/>
            <a:ext cx="26112371" cy="1780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2065651" y="28644842"/>
            <a:ext cx="26112371" cy="936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2081421" y="2278906"/>
            <a:ext cx="26112371" cy="82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2081421" y="11394522"/>
            <a:ext cx="12866966" cy="2715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476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1pPr>
            <a:lvl2pPr marL="914400" lvl="1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2pPr>
            <a:lvl3pPr marL="1371600" lvl="2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3pPr>
            <a:lvl4pPr marL="1828800" lvl="3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4pPr>
            <a:lvl5pPr marL="2286000" lvl="4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5pPr>
            <a:lvl6pPr marL="2743200" lvl="5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6pPr>
            <a:lvl7pPr marL="3200400" lvl="6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7pPr>
            <a:lvl8pPr marL="3657600" lvl="7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8pPr>
            <a:lvl9pPr marL="4114800" lvl="8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15326826" y="11394522"/>
            <a:ext cx="12866966" cy="2715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476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1pPr>
            <a:lvl2pPr marL="914400" lvl="1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2pPr>
            <a:lvl3pPr marL="1371600" lvl="2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3pPr>
            <a:lvl4pPr marL="1828800" lvl="3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4pPr>
            <a:lvl5pPr marL="2286000" lvl="4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5pPr>
            <a:lvl6pPr marL="2743200" lvl="5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6pPr>
            <a:lvl7pPr marL="3200400" lvl="6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7pPr>
            <a:lvl8pPr marL="3657600" lvl="7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8pPr>
            <a:lvl9pPr marL="4114800" lvl="8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2085364" y="2278906"/>
            <a:ext cx="26112371" cy="82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2085364" y="10492868"/>
            <a:ext cx="12807369" cy="514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2085364" y="15635261"/>
            <a:ext cx="12807369" cy="2299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476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1pPr>
            <a:lvl2pPr marL="914400" lvl="1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2pPr>
            <a:lvl3pPr marL="1371600" lvl="2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3pPr>
            <a:lvl4pPr marL="1828800" lvl="3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4pPr>
            <a:lvl5pPr marL="2286000" lvl="4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5pPr>
            <a:lvl6pPr marL="2743200" lvl="5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6pPr>
            <a:lvl7pPr marL="3200400" lvl="6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7pPr>
            <a:lvl8pPr marL="3657600" lvl="7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8pPr>
            <a:lvl9pPr marL="4114800" lvl="8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15326826" y="10492868"/>
            <a:ext cx="12870939" cy="514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15326826" y="15635261"/>
            <a:ext cx="12870939" cy="2299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476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1pPr>
            <a:lvl2pPr marL="914400" lvl="1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2pPr>
            <a:lvl3pPr marL="1371600" lvl="2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3pPr>
            <a:lvl4pPr marL="1828800" lvl="3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4pPr>
            <a:lvl5pPr marL="2286000" lvl="4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5pPr>
            <a:lvl6pPr marL="2743200" lvl="5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6pPr>
            <a:lvl7pPr marL="3200400" lvl="6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7pPr>
            <a:lvl8pPr marL="3657600" lvl="7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8pPr>
            <a:lvl9pPr marL="4114800" lvl="8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2081421" y="2278906"/>
            <a:ext cx="26112371" cy="82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085364" y="2853584"/>
            <a:ext cx="9764948" cy="9986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2870909" y="6162951"/>
            <a:ext cx="15326330" cy="3041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3683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92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2pPr>
            <a:lvl3pPr marL="1371600" lvl="2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085364" y="12841129"/>
            <a:ext cx="9764948" cy="2378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032019" y="17899188"/>
            <a:ext cx="28211175" cy="70053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2085364" y="2853584"/>
            <a:ext cx="9764948" cy="9986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2870909" y="6162951"/>
            <a:ext cx="15326330" cy="3041825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2085364" y="12841129"/>
            <a:ext cx="9764948" cy="2378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081421" y="2278906"/>
            <a:ext cx="26112371" cy="82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558740" y="11917203"/>
            <a:ext cx="27157733" cy="2611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476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1pPr>
            <a:lvl2pPr marL="914400" lvl="1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2pPr>
            <a:lvl3pPr marL="1371600" lvl="2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3pPr>
            <a:lvl4pPr marL="1828800" lvl="3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4pPr>
            <a:lvl5pPr marL="2286000" lvl="4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5pPr>
            <a:lvl6pPr marL="2743200" lvl="5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6pPr>
            <a:lvl7pPr marL="3200400" lvl="6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7pPr>
            <a:lvl8pPr marL="3657600" lvl="7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8pPr>
            <a:lvl9pPr marL="4114800" lvl="8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6792259" y="17152595"/>
            <a:ext cx="36275222" cy="652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-6453395" y="10813473"/>
            <a:ext cx="36275222" cy="1920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476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1pPr>
            <a:lvl2pPr marL="914400" lvl="1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2pPr>
            <a:lvl3pPr marL="1371600" lvl="2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3pPr>
            <a:lvl4pPr marL="1828800" lvl="3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4pPr>
            <a:lvl5pPr marL="2286000" lvl="4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5pPr>
            <a:lvl6pPr marL="2743200" lvl="5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6pPr>
            <a:lvl7pPr marL="3200400" lvl="6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7pPr>
            <a:lvl8pPr marL="3657600" lvl="7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8pPr>
            <a:lvl9pPr marL="4114800" lvl="8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032019" y="3703460"/>
            <a:ext cx="28211175" cy="4765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032019" y="9590797"/>
            <a:ext cx="28211175" cy="28430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032019" y="3703460"/>
            <a:ext cx="28211175" cy="4765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032019" y="9590797"/>
            <a:ext cx="13243419" cy="28430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5999775" y="9590797"/>
            <a:ext cx="13243419" cy="28430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032019" y="3703460"/>
            <a:ext cx="28211175" cy="4765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032019" y="4623655"/>
            <a:ext cx="9297113" cy="62888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032019" y="11564131"/>
            <a:ext cx="9297113" cy="26458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623187" y="3746110"/>
            <a:ext cx="21083388" cy="340432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5137606" y="-1040"/>
            <a:ext cx="15137607" cy="4280376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161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79054" y="10262376"/>
            <a:ext cx="13393405" cy="123355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879054" y="23326948"/>
            <a:ext cx="13393405" cy="10278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16354376" y="6025690"/>
            <a:ext cx="12704067" cy="307503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032019" y="35206480"/>
            <a:ext cx="19861652" cy="50355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2019" y="3703460"/>
            <a:ext cx="28211175" cy="476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2019" y="9590797"/>
            <a:ext cx="28211175" cy="2843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081421" y="2278906"/>
            <a:ext cx="26112371" cy="82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081421" y="11394522"/>
            <a:ext cx="26112371" cy="2715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marR="0" lvl="0" indent="-3492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12.xml"/><Relationship Id="rId21" Type="http://schemas.openxmlformats.org/officeDocument/2006/relationships/image" Target="../media/image16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" Type="http://schemas.openxmlformats.org/officeDocument/2006/relationships/audio" Target="../media/media1.m4a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24" Type="http://schemas.openxmlformats.org/officeDocument/2006/relationships/image" Target="../media/image19.png"/><Relationship Id="rId5" Type="http://schemas.openxmlformats.org/officeDocument/2006/relationships/image" Target="../media/image1.png"/><Relationship Id="rId15" Type="http://schemas.microsoft.com/office/2007/relationships/hdphoto" Target="../media/hdphoto1.wdp"/><Relationship Id="rId23" Type="http://schemas.openxmlformats.org/officeDocument/2006/relationships/image" Target="../media/image18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4999" y="2562164"/>
            <a:ext cx="30275213" cy="2440745"/>
          </a:xfrm>
          <a:prstGeom prst="rect">
            <a:avLst/>
          </a:prstGeom>
          <a:solidFill>
            <a:srgbClr val="7ABC32"/>
          </a:solidFill>
          <a:ln>
            <a:solidFill>
              <a:srgbClr val="7AB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Genetic predisposition to Alzheimer’s disease is differentially associated with joint volumetric variations in the disease continuum</a:t>
            </a:r>
            <a:endParaRPr lang="en-GB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Patricia 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Genius 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Serra</a:t>
            </a:r>
            <a:r>
              <a:rPr lang="en-GB" sz="2600" b="1" baseline="300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Malu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Calle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Raffaelle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Cacciaglia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Carles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Falcón, Carolina </a:t>
            </a:r>
            <a:r>
              <a:rPr lang="en-GB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Minguillón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Manel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Esteller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Arcadi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Navarro, Juan Domingo </a:t>
            </a:r>
            <a:r>
              <a:rPr lang="en-GB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Gispert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, Natalia </a:t>
            </a:r>
            <a:r>
              <a:rPr lang="en-GB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Vilor-Tejedor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for the ALFA 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study</a:t>
            </a:r>
          </a:p>
          <a:p>
            <a:pPr algn="ctr"/>
            <a:endParaRPr lang="en-GB" sz="1800" b="1" baseline="30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baseline="300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Barcelona</a:t>
            </a:r>
            <a:r>
              <a:rPr lang="el-GR" sz="2000" b="1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eta Brain Research </a:t>
            </a:r>
            <a:r>
              <a:rPr lang="en-GB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 (BBRC), Pasqual </a:t>
            </a:r>
            <a:r>
              <a:rPr lang="en-GB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Maragall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 Foundation, Barcelona, Spain </a:t>
            </a:r>
            <a:endParaRPr lang="en-GB" sz="2800" b="1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ttps://lh6.googleusercontent.com/yNEk4NsfvIrqB3q5ob0ZCPbLvUSiy34V5S_lgd3q45Mt8ksofSBHhB1_2RL5RjYhi85US7My8g558BVq58frSQnkXzfpebjK41XYY4r5bOGG6F9Kf38KXkZun3X8XzQbRm3-TqwJpoikzgxEHOlzBK_d8Q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0" y="1141960"/>
            <a:ext cx="2774902" cy="132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nl2TZPX_cEzq4Sw51Sc5fjvWzaKUK0puFn3kvBguv3Xg2fcLzfD7tRACcgKvlTe2A2nw-UAwkqRe2_fYJheEcZ3U278yKXsRU0IdvSLvvSPITG72xYS9CrE_yGU_lieRGPm1rLdu8F9UrTHERUDGPP7oFw=s204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863" b="-8274"/>
          <a:stretch/>
        </p:blipFill>
        <p:spPr bwMode="auto">
          <a:xfrm>
            <a:off x="11568821" y="506175"/>
            <a:ext cx="4100776" cy="81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ángulo 63"/>
          <p:cNvSpPr/>
          <p:nvPr/>
        </p:nvSpPr>
        <p:spPr>
          <a:xfrm>
            <a:off x="1" y="5096465"/>
            <a:ext cx="15451200" cy="968727"/>
          </a:xfrm>
          <a:prstGeom prst="rect">
            <a:avLst/>
          </a:prstGeom>
          <a:solidFill>
            <a:srgbClr val="7ABC32"/>
          </a:solidFill>
          <a:ln>
            <a:solidFill>
              <a:srgbClr val="7AB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endParaRPr lang="en-GB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ángulo 65"/>
          <p:cNvSpPr/>
          <p:nvPr/>
        </p:nvSpPr>
        <p:spPr>
          <a:xfrm>
            <a:off x="14999" y="8919968"/>
            <a:ext cx="30182250" cy="906861"/>
          </a:xfrm>
          <a:prstGeom prst="rect">
            <a:avLst/>
          </a:prstGeom>
          <a:solidFill>
            <a:srgbClr val="7ABC32"/>
          </a:solidFill>
          <a:ln>
            <a:solidFill>
              <a:srgbClr val="7AB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endParaRPr lang="en-GB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Rectángulo 66"/>
          <p:cNvSpPr/>
          <p:nvPr/>
        </p:nvSpPr>
        <p:spPr>
          <a:xfrm>
            <a:off x="41553" y="26336517"/>
            <a:ext cx="30130396" cy="1027679"/>
          </a:xfrm>
          <a:prstGeom prst="rect">
            <a:avLst/>
          </a:prstGeom>
          <a:solidFill>
            <a:srgbClr val="7ABC32"/>
          </a:solidFill>
          <a:ln>
            <a:solidFill>
              <a:srgbClr val="7AB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GB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44064" y="6109037"/>
            <a:ext cx="15007137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algn="just" fontAlgn="base">
              <a:buFont typeface="Arial" panose="020B0604020202020204" pitchFamily="34" charset="0"/>
              <a:buChar char="•"/>
            </a:pP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Imaging genetics (IG) studies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analyze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genetic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information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influences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brain features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by combining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neuroimaging-based brain features and genetics data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. </a:t>
            </a:r>
          </a:p>
          <a:p>
            <a:pPr marL="685800" indent="-685800" algn="just" fontAlgn="base">
              <a:buFont typeface="Arial" panose="020B0604020202020204" pitchFamily="34" charset="0"/>
              <a:buChar char="•"/>
            </a:pP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Most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IG studies focus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on individual analysis of brain structures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85800" indent="-685800" algn="just" fontAlgn="base">
              <a:buFont typeface="Arial" panose="020B0604020202020204" pitchFamily="34" charset="0"/>
              <a:buChar char="•"/>
            </a:pP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 alternative is to incorporate 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compositional data analysis (</a:t>
            </a:r>
            <a:r>
              <a:rPr lang="en-US" sz="3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CoDA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) methods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 to assess the 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joint modulation of specific brain subregions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. </a:t>
            </a:r>
            <a:endParaRPr lang="en-US" sz="3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7707585" y="6459438"/>
            <a:ext cx="115435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main goal of this study is </a:t>
            </a:r>
            <a:r>
              <a:rPr lang="en-US" sz="3600" b="1" dirty="0" smtClean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3600" b="1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explore the structural variation</a:t>
            </a:r>
            <a:r>
              <a:rPr lang="en-US" sz="3600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sz="3600" b="1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</a:t>
            </a:r>
            <a:r>
              <a:rPr lang="en-US" sz="3600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en-US" sz="3600" b="1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en-US" sz="3600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stages</a:t>
            </a:r>
            <a:r>
              <a:rPr lang="en-US" sz="3600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sz="3600" b="1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Alzheimer’s disease (AD) continuum</a:t>
            </a:r>
            <a:r>
              <a:rPr lang="en-US" sz="3600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depending on the </a:t>
            </a:r>
            <a:r>
              <a:rPr lang="en-US" sz="3600" b="1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genetic predisposition to AD</a:t>
            </a:r>
            <a:r>
              <a:rPr lang="en-US" sz="3600" dirty="0" smtClean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94287" y="10064293"/>
            <a:ext cx="13821170" cy="8484419"/>
            <a:chOff x="352030" y="14119590"/>
            <a:chExt cx="13821170" cy="8484419"/>
          </a:xfrm>
        </p:grpSpPr>
        <p:sp>
          <p:nvSpPr>
            <p:cNvPr id="11" name="Rectángulo 10"/>
            <p:cNvSpPr/>
            <p:nvPr/>
          </p:nvSpPr>
          <p:spPr>
            <a:xfrm>
              <a:off x="840933" y="14222518"/>
              <a:ext cx="12687300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3400" b="1" u="sng" dirty="0" smtClean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a) </a:t>
              </a:r>
              <a:r>
                <a:rPr lang="es-ES" sz="3400" b="1" u="sng" dirty="0" err="1" smtClean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Sample</a:t>
              </a:r>
              <a:r>
                <a:rPr lang="es-ES" sz="3400" b="1" u="sng" dirty="0" smtClean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s-ES" sz="34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cognitively</a:t>
              </a:r>
              <a:r>
                <a:rPr lang="es-E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unimpaired</a:t>
              </a:r>
              <a:r>
                <a:rPr lang="es-E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(CU) </a:t>
              </a:r>
              <a:r>
                <a:rPr lang="es-ES" sz="3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middle-age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participants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from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ALFA </a:t>
              </a:r>
              <a:r>
                <a:rPr lang="es-ES" sz="3400" b="1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[1] 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and </a:t>
              </a:r>
              <a:r>
                <a:rPr lang="es-ES" sz="3400" b="1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cognitively</a:t>
              </a:r>
              <a:r>
                <a:rPr lang="es-ES" sz="3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impaired</a:t>
              </a:r>
              <a:r>
                <a:rPr lang="es-E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participants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from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ADNI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b="1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[2] </a:t>
              </a:r>
              <a:r>
                <a:rPr lang="es-ES" sz="3400" b="1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study</a:t>
              </a:r>
              <a:r>
                <a:rPr lang="es-ES" sz="3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s-ES" sz="3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30" name="Picture 6" descr="https://lh4.googleusercontent.com/9q5bRwFpDZ153CB6GNKEvHtk92LRoN3JTeXFD8CQmXc0H_kp1pK8GUszp1E0KOE_b-neLLbwe_E3rhsez_hKYyRydowjD2TgVa8gcF0wG8y97GEO3BbDj2nuNYCPg1jfPa2fk_7M5jbMyVWtzx-slBUYnA=s2048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1" r="33985" b="3921"/>
            <a:stretch/>
          </p:blipFill>
          <p:spPr bwMode="auto">
            <a:xfrm>
              <a:off x="2063504" y="15492207"/>
              <a:ext cx="8754682" cy="6949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ángulo 2"/>
            <p:cNvSpPr/>
            <p:nvPr/>
          </p:nvSpPr>
          <p:spPr>
            <a:xfrm>
              <a:off x="352030" y="14119590"/>
              <a:ext cx="13821170" cy="8484419"/>
            </a:xfrm>
            <a:prstGeom prst="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14300987" y="10037855"/>
            <a:ext cx="15652308" cy="2848797"/>
            <a:chOff x="14447888" y="20533762"/>
            <a:chExt cx="15856310" cy="3470884"/>
          </a:xfrm>
        </p:grpSpPr>
        <p:sp>
          <p:nvSpPr>
            <p:cNvPr id="12" name="Rectángulo 11"/>
            <p:cNvSpPr/>
            <p:nvPr/>
          </p:nvSpPr>
          <p:spPr>
            <a:xfrm>
              <a:off x="14686559" y="20689151"/>
              <a:ext cx="14906315" cy="3315495"/>
            </a:xfrm>
            <a:prstGeom prst="rect">
              <a:avLst/>
            </a:prstGeom>
            <a:ln w="5715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>
                <a:spcBef>
                  <a:spcPts val="100"/>
                </a:spcBef>
              </a:pPr>
              <a:r>
                <a:rPr lang="en-US" sz="3400" b="1" u="sng" dirty="0" smtClean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c) Neuroimaging data</a:t>
              </a:r>
              <a:r>
                <a:rPr lang="en-US" sz="3400" b="1" dirty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 </a:t>
              </a:r>
              <a:endParaRPr lang="en-US" sz="3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571500" indent="-571500" algn="just" fontAlgn="base">
                <a:spcBef>
                  <a:spcPts val="100"/>
                </a:spcBef>
                <a:buFont typeface="Arial" panose="020B0604020202020204" pitchFamily="34" charset="0"/>
                <a:buChar char="•"/>
              </a:pPr>
              <a:r>
                <a:rPr lang="en-US" sz="34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Freesurfer</a:t>
              </a:r>
              <a:r>
                <a:rPr lang="en-U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3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[4] 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was used to obtain cortical and subcortical </a:t>
              </a:r>
              <a:r>
                <a:rPr lang="en-US" sz="3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parcellations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using the</a:t>
              </a:r>
              <a:r>
                <a:rPr lang="en-U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34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Desikan-Killiany</a:t>
              </a:r>
              <a:r>
                <a:rPr lang="en-U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atlas</a:t>
              </a:r>
              <a:r>
                <a:rPr lang="en-US" sz="3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[5].</a:t>
              </a:r>
            </a:p>
            <a:p>
              <a:pPr marL="571500" indent="-571500" algn="just" fontAlgn="base">
                <a:buFont typeface="Arial" panose="020B0604020202020204" pitchFamily="34" charset="0"/>
                <a:buChar char="•"/>
              </a:pPr>
              <a:r>
                <a:rPr lang="en-U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Volumes 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were </a:t>
              </a:r>
              <a:r>
                <a:rPr lang="en-U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globally quantified 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by summing the measurements of both hemispheres</a:t>
              </a:r>
              <a:r>
                <a:rPr lang="en-US" sz="3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n-US" sz="3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14447888" y="20533762"/>
              <a:ext cx="15856310" cy="3470884"/>
            </a:xfrm>
            <a:prstGeom prst="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Rectángulo 38"/>
          <p:cNvSpPr/>
          <p:nvPr/>
        </p:nvSpPr>
        <p:spPr>
          <a:xfrm>
            <a:off x="15854866" y="5096463"/>
            <a:ext cx="14416377" cy="986647"/>
          </a:xfrm>
          <a:prstGeom prst="rect">
            <a:avLst/>
          </a:prstGeom>
          <a:solidFill>
            <a:srgbClr val="7ABC32"/>
          </a:solidFill>
          <a:ln>
            <a:solidFill>
              <a:srgbClr val="7AB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Aim</a:t>
            </a:r>
            <a:endParaRPr lang="en-GB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Google Shape;172;p25"/>
          <p:cNvSpPr txBox="1"/>
          <p:nvPr/>
        </p:nvSpPr>
        <p:spPr>
          <a:xfrm>
            <a:off x="91987" y="38272850"/>
            <a:ext cx="12061582" cy="437039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196850" lvl="0" algn="l" rtl="0">
              <a:spcBef>
                <a:spcPts val="0"/>
              </a:spcBef>
              <a:spcAft>
                <a:spcPts val="0"/>
              </a:spcAft>
              <a:buSzPts val="500"/>
            </a:pPr>
            <a:r>
              <a:rPr lang="ca" sz="3400" dirty="0" smtClean="0">
                <a:latin typeface="Calibri"/>
                <a:ea typeface="Calibri"/>
                <a:cs typeface="Calibri"/>
                <a:sym typeface="Calibri"/>
              </a:rPr>
              <a:t>Individuals at </a:t>
            </a:r>
            <a:r>
              <a:rPr lang="ca" sz="3400" b="1" dirty="0" smtClean="0">
                <a:latin typeface="Calibri"/>
                <a:ea typeface="Calibri"/>
                <a:cs typeface="Calibri"/>
                <a:sym typeface="Calibri"/>
              </a:rPr>
              <a:t>different stages on the AD </a:t>
            </a:r>
            <a:r>
              <a:rPr lang="ca" sz="3400" b="1" i="1" dirty="0" smtClean="0">
                <a:latin typeface="Calibri"/>
                <a:ea typeface="Calibri"/>
                <a:cs typeface="Calibri"/>
                <a:sym typeface="Calibri"/>
              </a:rPr>
              <a:t>continuum</a:t>
            </a:r>
            <a:r>
              <a:rPr lang="ca" sz="3400" i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ca" sz="3400" dirty="0" smtClean="0">
                <a:latin typeface="Calibri"/>
                <a:ea typeface="Calibri"/>
                <a:cs typeface="Calibri"/>
                <a:sym typeface="Calibri"/>
              </a:rPr>
              <a:t>displayed d</a:t>
            </a:r>
            <a:r>
              <a:rPr lang="ca" sz="3400" b="1" dirty="0" smtClean="0">
                <a:latin typeface="Calibri"/>
                <a:ea typeface="Calibri"/>
                <a:cs typeface="Calibri"/>
                <a:sym typeface="Calibri"/>
              </a:rPr>
              <a:t>ifferent brain volumetric modulations</a:t>
            </a:r>
            <a:r>
              <a:rPr lang="ca" sz="34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ca" sz="3400" b="1" dirty="0" smtClean="0">
                <a:latin typeface="Calibri"/>
                <a:ea typeface="Calibri"/>
                <a:cs typeface="Calibri"/>
                <a:sym typeface="Calibri"/>
              </a:rPr>
              <a:t>associated </a:t>
            </a:r>
            <a:r>
              <a:rPr lang="ca" sz="3400" dirty="0" smtClean="0"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ca" sz="3400" b="1" dirty="0" smtClean="0">
                <a:latin typeface="Calibri"/>
                <a:ea typeface="Calibri"/>
                <a:cs typeface="Calibri"/>
                <a:sym typeface="Calibri"/>
              </a:rPr>
              <a:t>higher genetic predisposition to AD</a:t>
            </a:r>
            <a:r>
              <a:rPr lang="ca" sz="34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ca" sz="3400" b="1" dirty="0" smtClean="0">
                <a:latin typeface="Calibri"/>
                <a:ea typeface="Calibri"/>
                <a:cs typeface="Calibri"/>
                <a:sym typeface="Calibri"/>
              </a:rPr>
              <a:t>[Figure 3].</a:t>
            </a:r>
          </a:p>
          <a:p>
            <a:pPr marL="196850" lvl="0" algn="l" rtl="0">
              <a:spcBef>
                <a:spcPts val="0"/>
              </a:spcBef>
              <a:spcAft>
                <a:spcPts val="0"/>
              </a:spcAft>
              <a:buSzPts val="500"/>
            </a:pPr>
            <a:endParaRPr lang="ca" sz="3400" b="1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196850" lvl="0">
              <a:buSzPts val="500"/>
            </a:pP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optimal signature associated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higher 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risk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AD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was 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characterized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increased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hippocampal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volumes in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Aꞵ-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individuals, but 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decreased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 volumes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MCI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ꞵ+ along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with the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modulation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of other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regions 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[Figure 4]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  <a:endParaRPr sz="3400" dirty="0" smtClean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78" name="Google Shape;176;p25"/>
          <p:cNvGrpSpPr/>
          <p:nvPr/>
        </p:nvGrpSpPr>
        <p:grpSpPr>
          <a:xfrm>
            <a:off x="25085707" y="937746"/>
            <a:ext cx="5256212" cy="1316016"/>
            <a:chOff x="24384685" y="40357470"/>
            <a:chExt cx="2282960" cy="321369"/>
          </a:xfrm>
        </p:grpSpPr>
        <p:sp>
          <p:nvSpPr>
            <p:cNvPr id="79" name="Google Shape;177;p25"/>
            <p:cNvSpPr txBox="1"/>
            <p:nvPr/>
          </p:nvSpPr>
          <p:spPr>
            <a:xfrm>
              <a:off x="24768051" y="40357470"/>
              <a:ext cx="1899594" cy="262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300" tIns="8650" rIns="17300" bIns="86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2800" b="1" dirty="0">
                  <a:solidFill>
                    <a:srgbClr val="77B534"/>
                  </a:solidFill>
                  <a:latin typeface="Calibri"/>
                  <a:ea typeface="Calibri"/>
                  <a:cs typeface="Calibri"/>
                  <a:sym typeface="Calibri"/>
                </a:rPr>
                <a:t>pgenius@barcelonabeta.org patricia.genius@uvic.cat</a:t>
              </a:r>
              <a:endParaRPr sz="2800" b="1" i="0" u="none" strike="noStrike" cap="none" dirty="0">
                <a:solidFill>
                  <a:srgbClr val="77B534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2800" b="1" dirty="0" smtClean="0">
                  <a:solidFill>
                    <a:srgbClr val="77B534"/>
                  </a:solidFill>
                  <a:latin typeface="Calibri"/>
                  <a:ea typeface="Calibri"/>
                  <a:cs typeface="Calibri"/>
                  <a:sym typeface="Calibri"/>
                </a:rPr>
                <a:t>@</a:t>
              </a:r>
              <a:r>
                <a:rPr lang="ca" sz="2800" b="1" dirty="0">
                  <a:solidFill>
                    <a:srgbClr val="77B534"/>
                  </a:solidFill>
                  <a:latin typeface="Calibri"/>
                  <a:ea typeface="Calibri"/>
                  <a:cs typeface="Calibri"/>
                  <a:sym typeface="Calibri"/>
                </a:rPr>
                <a:t>pati_genius6</a:t>
              </a:r>
              <a:endParaRPr sz="2800" b="1" dirty="0">
                <a:solidFill>
                  <a:srgbClr val="77B53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0" name="Google Shape;181;p2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384685" y="40357470"/>
              <a:ext cx="290079" cy="1518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182;p2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384685" y="40539698"/>
              <a:ext cx="290125" cy="1391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" name="Grupo 56"/>
          <p:cNvGrpSpPr/>
          <p:nvPr/>
        </p:nvGrpSpPr>
        <p:grpSpPr>
          <a:xfrm>
            <a:off x="221373" y="18776175"/>
            <a:ext cx="13836204" cy="7319499"/>
            <a:chOff x="221373" y="21355518"/>
            <a:chExt cx="13836204" cy="7319499"/>
          </a:xfrm>
        </p:grpSpPr>
        <p:grpSp>
          <p:nvGrpSpPr>
            <p:cNvPr id="18" name="Grupo 17"/>
            <p:cNvGrpSpPr/>
            <p:nvPr/>
          </p:nvGrpSpPr>
          <p:grpSpPr>
            <a:xfrm>
              <a:off x="221373" y="21355518"/>
              <a:ext cx="13836204" cy="7319499"/>
              <a:chOff x="14352788" y="14184996"/>
              <a:chExt cx="15333912" cy="4180393"/>
            </a:xfrm>
          </p:grpSpPr>
          <p:sp>
            <p:nvSpPr>
              <p:cNvPr id="13" name="Rectángulo 12"/>
              <p:cNvSpPr/>
              <p:nvPr/>
            </p:nvSpPr>
            <p:spPr>
              <a:xfrm>
                <a:off x="14714068" y="14243535"/>
                <a:ext cx="14611350" cy="154687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>
                  <a:spcBef>
                    <a:spcPts val="100"/>
                  </a:spcBef>
                </a:pPr>
                <a:r>
                  <a:rPr lang="en-US" sz="3400" b="1" u="sng" dirty="0" smtClean="0">
                    <a:solidFill>
                      <a:srgbClr val="77B53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b) Genetic </a:t>
                </a:r>
                <a:r>
                  <a:rPr lang="en-US" sz="3400" b="1" u="sng" dirty="0">
                    <a:solidFill>
                      <a:srgbClr val="77B53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data:</a:t>
                </a:r>
                <a:r>
                  <a:rPr lang="en-US" sz="3400" b="1" dirty="0">
                    <a:solidFill>
                      <a:srgbClr val="77B53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en-US" sz="3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polygenic risk score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estimating each participant's </a:t>
                </a:r>
                <a:r>
                  <a:rPr lang="en-US" sz="3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genetic predisposition to AD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(PRS-AD) was calculated including </a:t>
                </a:r>
                <a:r>
                  <a:rPr lang="en-US" sz="3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genetic variants at the genome-wide suggestive level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5·10</a:t>
                </a:r>
                <a:r>
                  <a:rPr lang="en-US" sz="3400" baseline="30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-6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), normalizing by the total number of 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alleles </a:t>
                </a:r>
                <a:r>
                  <a:rPr lang="en-US" sz="3400" b="1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[3]. 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Individuals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were classified into </a:t>
                </a:r>
                <a:r>
                  <a:rPr lang="en-US" sz="3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high/low genetic </a:t>
                </a:r>
                <a:r>
                  <a:rPr lang="en-US" sz="34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predisposition </a:t>
                </a:r>
                <a:r>
                  <a:rPr lang="en-US" sz="3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groups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(cut-off point=quantile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0.8) </a:t>
                </a:r>
                <a:r>
                  <a:rPr lang="en-US" sz="3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[Figure </a:t>
                </a:r>
                <a:r>
                  <a:rPr lang="en-US" sz="34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2].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 </a:t>
                </a:r>
                <a:endParaRPr lang="en-GB" sz="3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" name="Rectángulo 20"/>
              <p:cNvSpPr/>
              <p:nvPr/>
            </p:nvSpPr>
            <p:spPr>
              <a:xfrm>
                <a:off x="14352788" y="14184996"/>
                <a:ext cx="15333912" cy="4180393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6600"/>
              </a:p>
            </p:txBody>
          </p:sp>
        </p:grpSp>
        <p:pic>
          <p:nvPicPr>
            <p:cNvPr id="54" name="Imagen 53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93"/>
            <a:stretch/>
          </p:blipFill>
          <p:spPr>
            <a:xfrm>
              <a:off x="1058325" y="24389701"/>
              <a:ext cx="11095243" cy="4147959"/>
            </a:xfrm>
            <a:prstGeom prst="rect">
              <a:avLst/>
            </a:prstGeom>
          </p:spPr>
        </p:pic>
      </p:grpSp>
      <p:sp>
        <p:nvSpPr>
          <p:cNvPr id="83" name="Google Shape;152;p25"/>
          <p:cNvSpPr txBox="1"/>
          <p:nvPr/>
        </p:nvSpPr>
        <p:spPr>
          <a:xfrm>
            <a:off x="22371516" y="38197221"/>
            <a:ext cx="7918696" cy="4418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600" b="1" u="sng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References</a:t>
            </a:r>
            <a:endParaRPr sz="2600" b="1" u="sng" dirty="0">
              <a:solidFill>
                <a:srgbClr val="77B534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[1] </a:t>
            </a:r>
            <a:r>
              <a:rPr lang="ca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Molinuevo et al., 2016. </a:t>
            </a:r>
            <a:r>
              <a:rPr lang="ca" sz="2600" i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Alzheimer’s and Dementia, 2(2</a:t>
            </a:r>
            <a:r>
              <a:rPr lang="ca" sz="2600" i="1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).</a:t>
            </a:r>
          </a:p>
          <a:p>
            <a:r>
              <a:rPr lang="es-ES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[2] </a:t>
            </a:r>
            <a:r>
              <a:rPr lang="es-ES" sz="2600" dirty="0" err="1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Petersen</a:t>
            </a:r>
            <a:r>
              <a:rPr lang="es-ES" sz="2600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et </a:t>
            </a:r>
            <a:r>
              <a:rPr lang="es-ES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al., </a:t>
            </a:r>
            <a:r>
              <a:rPr lang="es-ES" sz="2600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2010. </a:t>
            </a:r>
            <a:r>
              <a:rPr lang="es-ES" sz="2600" i="1" dirty="0" err="1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Neurology</a:t>
            </a:r>
            <a:r>
              <a:rPr lang="es-ES" sz="2600" i="1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74(3).</a:t>
            </a:r>
            <a:endParaRPr lang="es-ES" sz="2600" i="1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r>
              <a:rPr lang="es-ES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[3] </a:t>
            </a:r>
            <a:r>
              <a:rPr lang="es-ES" sz="2600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Choi</a:t>
            </a:r>
            <a:r>
              <a:rPr lang="es-ES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&amp; </a:t>
            </a:r>
            <a:r>
              <a:rPr lang="es-ES" sz="2600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O’Reilly</a:t>
            </a:r>
            <a:r>
              <a:rPr lang="es-ES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2019. </a:t>
            </a:r>
            <a:r>
              <a:rPr lang="es-ES" sz="2600" i="1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GigaScience</a:t>
            </a:r>
            <a:r>
              <a:rPr lang="es-ES" sz="2600" i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8(7).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[4] </a:t>
            </a:r>
            <a:r>
              <a:rPr lang="ca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Haddad et al., 2022. </a:t>
            </a:r>
            <a:r>
              <a:rPr lang="ca" sz="2600" i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Human Brain </a:t>
            </a:r>
            <a:r>
              <a:rPr lang="ca" sz="2600" i="1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Mapping.</a:t>
            </a:r>
            <a:endParaRPr sz="2600" i="1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ca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[5] </a:t>
            </a:r>
            <a:r>
              <a:rPr lang="ca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Desikan RS  et al., 2006. </a:t>
            </a:r>
            <a:r>
              <a:rPr lang="ca" sz="2600" i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Neuroimage, 31(3</a:t>
            </a:r>
            <a:r>
              <a:rPr lang="ca" sz="2600" i="1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).</a:t>
            </a:r>
            <a:endParaRPr sz="2600" i="1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[6] </a:t>
            </a:r>
            <a:r>
              <a:rPr lang="ca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Susin et al., 2020. </a:t>
            </a:r>
            <a:r>
              <a:rPr lang="ca" sz="2600" i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NAR Genomics and Bioinformatics, 2(2</a:t>
            </a:r>
            <a:r>
              <a:rPr lang="ca" sz="2600" i="1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).</a:t>
            </a:r>
          </a:p>
          <a:p>
            <a:r>
              <a:rPr lang="es-ES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</a:t>
            </a:r>
            <a:r>
              <a:rPr lang="es-ES" sz="2600" dirty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7</a:t>
            </a:r>
            <a:r>
              <a:rPr lang="es-ES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] </a:t>
            </a:r>
            <a:r>
              <a:rPr lang="es-ES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Calle &amp; </a:t>
            </a:r>
            <a:r>
              <a:rPr lang="es-ES" sz="2600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Susin</a:t>
            </a:r>
            <a:r>
              <a:rPr lang="es-ES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2022.  </a:t>
            </a:r>
            <a:r>
              <a:rPr lang="es-ES" sz="2600" i="1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bioRxiv</a:t>
            </a:r>
            <a:r>
              <a:rPr lang="es-ES" sz="2600" i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[8] </a:t>
            </a:r>
            <a:r>
              <a:rPr lang="ca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Calle, 2019.  </a:t>
            </a:r>
            <a:r>
              <a:rPr lang="ca" sz="2600" i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Genomics and Informatics, 17(1</a:t>
            </a:r>
            <a:r>
              <a:rPr lang="ca" sz="2600" i="1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endParaRPr sz="2600" i="1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55" name="Imagen 5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"/>
          <a:stretch/>
        </p:blipFill>
        <p:spPr>
          <a:xfrm>
            <a:off x="383863" y="27400152"/>
            <a:ext cx="15481181" cy="10484350"/>
          </a:xfrm>
          <a:prstGeom prst="rect">
            <a:avLst/>
          </a:prstGeom>
        </p:spPr>
      </p:pic>
      <p:pic>
        <p:nvPicPr>
          <p:cNvPr id="56" name="Imagen 5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" b="3515"/>
          <a:stretch/>
        </p:blipFill>
        <p:spPr>
          <a:xfrm>
            <a:off x="16137708" y="27431165"/>
            <a:ext cx="13113414" cy="10539523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14300987" y="12953620"/>
            <a:ext cx="15652308" cy="13142053"/>
            <a:chOff x="14411254" y="15671493"/>
            <a:chExt cx="15652308" cy="13142053"/>
          </a:xfrm>
        </p:grpSpPr>
        <p:grpSp>
          <p:nvGrpSpPr>
            <p:cNvPr id="20" name="Grupo 19"/>
            <p:cNvGrpSpPr/>
            <p:nvPr/>
          </p:nvGrpSpPr>
          <p:grpSpPr>
            <a:xfrm>
              <a:off x="14411254" y="15671493"/>
              <a:ext cx="15652308" cy="13142053"/>
              <a:chOff x="14447888" y="20094053"/>
              <a:chExt cx="15258999" cy="11309454"/>
            </a:xfrm>
          </p:grpSpPr>
          <p:sp>
            <p:nvSpPr>
              <p:cNvPr id="6" name="Rectángulo 5"/>
              <p:cNvSpPr/>
              <p:nvPr/>
            </p:nvSpPr>
            <p:spPr>
              <a:xfrm>
                <a:off x="15157173" y="21646242"/>
                <a:ext cx="13888745" cy="1430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3400" b="1" i="1" dirty="0" smtClean="0">
                    <a:solidFill>
                      <a:srgbClr val="77B53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Composition: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vector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 strictly positive real numbers with a constraint or non-informative total 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sum </a:t>
                </a:r>
                <a:r>
                  <a:rPr lang="en-US" sz="34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[8</a:t>
                </a:r>
                <a:r>
                  <a:rPr lang="en-US" sz="3400" b="1" dirty="0" smtClean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]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. In the  study, the composition is defined as the whole brain volume, and the components are the brain </a:t>
                </a:r>
                <a:r>
                  <a:rPr lang="en-US" sz="3400" dirty="0" err="1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subregions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volumes. </a:t>
                </a:r>
                <a:endParaRPr lang="en-US" sz="3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" name="Rectángulo 6"/>
              <p:cNvSpPr/>
              <p:nvPr/>
            </p:nvSpPr>
            <p:spPr>
              <a:xfrm>
                <a:off x="15765919" y="23392961"/>
                <a:ext cx="11118403" cy="927005"/>
              </a:xfrm>
              <a:prstGeom prst="rect">
                <a:avLst/>
              </a:prstGeom>
              <a:ln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Composition </a:t>
                </a:r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x= [X</a:t>
                </a:r>
                <a:r>
                  <a:rPr lang="en-US" sz="3200" b="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…, X</a:t>
                </a:r>
                <a:r>
                  <a:rPr lang="en-US" sz="3200" b="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] ∈ R</a:t>
                </a:r>
                <a:r>
                  <a:rPr lang="en-US" sz="3200" b="1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   </a:t>
                </a:r>
              </a:p>
              <a:p>
                <a:pPr algn="ctr"/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x</a:t>
                </a:r>
                <a:r>
                  <a:rPr lang="en-US" sz="3200" b="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 </a:t>
                </a:r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0, ∑</a:t>
                </a:r>
                <a:r>
                  <a:rPr lang="en-US" sz="3200" b="1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  <a:r>
                  <a:rPr lang="en-US" sz="3200" b="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i=1</a:t>
                </a:r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  x</a:t>
                </a:r>
                <a:r>
                  <a:rPr lang="en-US" sz="3200" b="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=k</a:t>
                </a:r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k is a constant</a:t>
                </a:r>
              </a:p>
            </p:txBody>
          </p:sp>
          <p:sp>
            <p:nvSpPr>
              <p:cNvPr id="23" name="Rectángulo 22"/>
              <p:cNvSpPr/>
              <p:nvPr/>
            </p:nvSpPr>
            <p:spPr>
              <a:xfrm>
                <a:off x="15302866" y="26606484"/>
                <a:ext cx="12044508" cy="5297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3400" b="1" i="1" dirty="0" smtClean="0">
                    <a:solidFill>
                      <a:srgbClr val="77B53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Coda4microbiome:</a:t>
                </a:r>
                <a:r>
                  <a:rPr lang="en-US" sz="3400" b="1" dirty="0" smtClean="0">
                    <a:solidFill>
                      <a:srgbClr val="77B53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the algorithm was based on two main steps.</a:t>
                </a:r>
                <a:endParaRPr lang="en-US" sz="3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" name="Rectángulo 7"/>
              <p:cNvSpPr/>
              <p:nvPr/>
            </p:nvSpPr>
            <p:spPr>
              <a:xfrm>
                <a:off x="15157173" y="27186137"/>
                <a:ext cx="14258035" cy="41317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indent="-742950" fontAlgn="base">
                  <a:buAutoNum type="arabicParenR"/>
                </a:pP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Computation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 the </a:t>
                </a:r>
                <a:r>
                  <a:rPr lang="en-US" sz="3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optimal multivariate brain structural variation </a:t>
                </a:r>
                <a:r>
                  <a:rPr lang="en-US" sz="34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signature (</a:t>
                </a:r>
                <a:r>
                  <a:rPr lang="en-US" sz="3400" b="1" dirty="0" err="1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M</a:t>
                </a:r>
                <a:r>
                  <a:rPr lang="en-US" sz="3400" b="1" baseline="-25000" dirty="0" err="1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34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3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elastic net selection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). </a:t>
                </a:r>
                <a:endParaRPr lang="en-US" sz="34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indent="-742950" fontAlgn="base">
                  <a:buAutoNum type="arabicParenR"/>
                </a:pPr>
                <a:endParaRPr lang="en-US" sz="3400" b="1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fontAlgn="base"/>
                <a:r>
                  <a:rPr lang="en-US" sz="3400" b="1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												</a:t>
                </a:r>
              </a:p>
              <a:p>
                <a:pPr fontAlgn="base"/>
                <a:r>
                  <a:rPr lang="en-US" sz="3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:r>
                  <a:rPr lang="en-US" sz="3400" b="1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										[</a:t>
                </a:r>
                <a:r>
                  <a:rPr lang="en-US" sz="3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  <a:r>
                  <a:rPr lang="en-US" sz="3400" b="1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]</a:t>
                </a:r>
                <a:endParaRPr lang="en-US" sz="3400" b="1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indent="-742950" fontAlgn="base">
                  <a:buAutoNum type="arabicParenR"/>
                </a:pPr>
                <a:endParaRPr lang="en-US" sz="3400" b="1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indent="-742950" fontAlgn="base">
                  <a:buFont typeface="+mj-lt"/>
                  <a:buAutoNum type="arabicParenR" startAt="2"/>
                </a:pPr>
                <a:r>
                  <a:rPr lang="en-US" sz="34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Logistic </a:t>
                </a:r>
                <a:r>
                  <a:rPr lang="en-US" sz="3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regression model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determine the </a:t>
                </a:r>
                <a:r>
                  <a:rPr lang="en-US" sz="3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association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between the </a:t>
                </a:r>
                <a:r>
                  <a:rPr lang="en-US" sz="34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</a:t>
                </a:r>
                <a:r>
                  <a:rPr lang="en-US" sz="3400" b="1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3400" b="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en-US" sz="3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risk of AD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Models were stratified by disease stage and adjusted for age and sex.</a:t>
                </a: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5133612" y="20384194"/>
                <a:ext cx="13655079" cy="979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3400" b="1" u="sng" dirty="0" smtClean="0">
                    <a:solidFill>
                      <a:srgbClr val="77B53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d) Statistical Analysis:</a:t>
                </a:r>
                <a:r>
                  <a:rPr lang="en-US" sz="3400" b="1" dirty="0" smtClean="0">
                    <a:solidFill>
                      <a:srgbClr val="77B53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Statistical analysis was based on </a:t>
                </a:r>
                <a:r>
                  <a:rPr lang="en-US" sz="34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CoDA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4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[6]. 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Analyses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were performed using  </a:t>
                </a:r>
                <a:r>
                  <a:rPr lang="en-US" sz="3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Coda4microbiome</a:t>
                </a:r>
                <a:r>
                  <a:rPr lang="en-US" sz="3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 package </a:t>
                </a:r>
                <a:r>
                  <a:rPr lang="en-US" sz="34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[7].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 </a:t>
                </a:r>
              </a:p>
            </p:txBody>
          </p:sp>
          <p:sp>
            <p:nvSpPr>
              <p:cNvPr id="38" name="Rectángulo 37"/>
              <p:cNvSpPr/>
              <p:nvPr/>
            </p:nvSpPr>
            <p:spPr>
              <a:xfrm>
                <a:off x="14447888" y="20094053"/>
                <a:ext cx="15258999" cy="11309454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6600"/>
              </a:p>
            </p:txBody>
          </p:sp>
        </p:grp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005315" y="25692733"/>
              <a:ext cx="6524593" cy="760543"/>
            </a:xfrm>
            <a:prstGeom prst="rect">
              <a:avLst/>
            </a:prstGeom>
            <a:ln>
              <a:solidFill>
                <a:srgbClr val="7ABC32"/>
              </a:solidFill>
              <a:prstDash val="sysDash"/>
            </a:ln>
          </p:spPr>
        </p:pic>
      </p:grpSp>
      <p:sp>
        <p:nvSpPr>
          <p:cNvPr id="42" name="Rectángulo 41"/>
          <p:cNvSpPr/>
          <p:nvPr/>
        </p:nvSpPr>
        <p:spPr>
          <a:xfrm>
            <a:off x="12395200" y="38272850"/>
            <a:ext cx="9740900" cy="4370397"/>
          </a:xfrm>
          <a:prstGeom prst="rect">
            <a:avLst/>
          </a:prstGeom>
          <a:solidFill>
            <a:srgbClr val="7ABC32"/>
          </a:solidFill>
          <a:ln>
            <a:solidFill>
              <a:srgbClr val="7AB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lang="en-GB" sz="4800" b="1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showed AD stage-specific multivariate volumetric variation associated with an increased genetic risk of AD.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of the joint volumetric variation of brain subregions brings an innovative modeling perspective for neurogenetic studies of AD</a:t>
            </a:r>
            <a:r>
              <a:rPr lang="en-US" sz="3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 sz="3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 descr="Temporal Lobes in the Cerebral Cortex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804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6683" y="16481318"/>
            <a:ext cx="3350467" cy="222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rincipis de la normativa visual corporativa — Recursos i ...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848" y="1087831"/>
            <a:ext cx="4698255" cy="140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Archivo:Logo uab.png - Wikipedia, la enciclopedia libre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286" y="1408449"/>
            <a:ext cx="2370627" cy="109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txer:Logotip UB.svg - Viquipèdia, l'enciclopèdia lliur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926" y="1385805"/>
            <a:ext cx="3208863" cy="96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OM Ud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6015" y="1215040"/>
            <a:ext cx="1723939" cy="117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rchivo:Logo blau uoc.png - Wikipedia, la enciclopedia libre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2599" y="1401191"/>
            <a:ext cx="2715009" cy="105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itxer:Logo UdL.svg - Viquipèdia, l'enciclopèdia lliure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484" y="967958"/>
            <a:ext cx="1814346" cy="14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ogos URV | Identidad institucional | Universitat Rovira i ...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5360" y="1126813"/>
            <a:ext cx="1250824" cy="124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985" y="368537"/>
            <a:ext cx="1408173" cy="880108"/>
          </a:xfrm>
          <a:prstGeom prst="rect">
            <a:avLst/>
          </a:prstGeom>
        </p:spPr>
      </p:pic>
      <p:pic>
        <p:nvPicPr>
          <p:cNvPr id="30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4287" y="3570567"/>
            <a:ext cx="1476187" cy="1476187"/>
          </a:xfrm>
          <a:prstGeom prst="rect">
            <a:avLst/>
          </a:prstGeom>
        </p:spPr>
      </p:pic>
      <p:sp>
        <p:nvSpPr>
          <p:cNvPr id="59" name="Rectángulo 58"/>
          <p:cNvSpPr/>
          <p:nvPr/>
        </p:nvSpPr>
        <p:spPr>
          <a:xfrm>
            <a:off x="15652991" y="18206202"/>
            <a:ext cx="11404986" cy="2062103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Key point: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value of each component is not informative by itself and the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relevant information is contained in the ratios between 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parts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. The simplest scale invariant function is the log-ratio between components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06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718</Words>
  <Application>Microsoft Office PowerPoint</Application>
  <PresentationFormat>Personalizado</PresentationFormat>
  <Paragraphs>47</Paragraphs>
  <Slides>1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Simple Light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u187344</dc:creator>
  <cp:lastModifiedBy>u187344</cp:lastModifiedBy>
  <cp:revision>35</cp:revision>
  <dcterms:modified xsi:type="dcterms:W3CDTF">2023-02-01T12:27:12Z</dcterms:modified>
</cp:coreProperties>
</file>